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8" r:id="rId3"/>
    <p:sldId id="269" r:id="rId4"/>
    <p:sldId id="271" r:id="rId5"/>
    <p:sldId id="270" r:id="rId6"/>
  </p:sldIdLst>
  <p:sldSz cx="9144000" cy="6858000" type="letter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540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ABD1-C7C8-4F37-A502-2DEBF9FEAE29}" type="datetimeFigureOut">
              <a:rPr lang="es-CO" smtClean="0"/>
              <a:t>09/03/2020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4168-5B9A-4E20-9C9D-F48914F70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5887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ABD1-C7C8-4F37-A502-2DEBF9FEAE29}" type="datetimeFigureOut">
              <a:rPr lang="es-CO" smtClean="0"/>
              <a:t>09/03/2020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4168-5B9A-4E20-9C9D-F48914F70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4037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ABD1-C7C8-4F37-A502-2DEBF9FEAE29}" type="datetimeFigureOut">
              <a:rPr lang="es-CO" smtClean="0"/>
              <a:t>09/03/2020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4168-5B9A-4E20-9C9D-F48914F70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2020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ABD1-C7C8-4F37-A502-2DEBF9FEAE29}" type="datetimeFigureOut">
              <a:rPr lang="es-CO" smtClean="0"/>
              <a:t>09/03/2020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4168-5B9A-4E20-9C9D-F48914F70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4989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ABD1-C7C8-4F37-A502-2DEBF9FEAE29}" type="datetimeFigureOut">
              <a:rPr lang="es-CO" smtClean="0"/>
              <a:t>09/03/2020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4168-5B9A-4E20-9C9D-F48914F70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9877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ABD1-C7C8-4F37-A502-2DEBF9FEAE29}" type="datetimeFigureOut">
              <a:rPr lang="es-CO" smtClean="0"/>
              <a:t>09/03/2020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4168-5B9A-4E20-9C9D-F48914F70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718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ABD1-C7C8-4F37-A502-2DEBF9FEAE29}" type="datetimeFigureOut">
              <a:rPr lang="es-CO" smtClean="0"/>
              <a:t>09/03/2020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4168-5B9A-4E20-9C9D-F48914F70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060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ABD1-C7C8-4F37-A502-2DEBF9FEAE29}" type="datetimeFigureOut">
              <a:rPr lang="es-CO" smtClean="0"/>
              <a:t>09/03/2020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4168-5B9A-4E20-9C9D-F48914F70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5039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ABD1-C7C8-4F37-A502-2DEBF9FEAE29}" type="datetimeFigureOut">
              <a:rPr lang="es-CO" smtClean="0"/>
              <a:t>09/03/2020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4168-5B9A-4E20-9C9D-F48914F70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211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ABD1-C7C8-4F37-A502-2DEBF9FEAE29}" type="datetimeFigureOut">
              <a:rPr lang="es-CO" smtClean="0"/>
              <a:t>09/03/2020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4168-5B9A-4E20-9C9D-F48914F70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2195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ABD1-C7C8-4F37-A502-2DEBF9FEAE29}" type="datetimeFigureOut">
              <a:rPr lang="es-CO" smtClean="0"/>
              <a:t>09/03/2020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4168-5B9A-4E20-9C9D-F48914F70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174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3ABD1-C7C8-4F37-A502-2DEBF9FEAE29}" type="datetimeFigureOut">
              <a:rPr lang="es-CO" smtClean="0"/>
              <a:t>09/03/2020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E4168-5B9A-4E20-9C9D-F48914F70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980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mpresa de Todos 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99" t="16936" r="25668" b="15323"/>
          <a:stretch>
            <a:fillRect/>
          </a:stretch>
        </p:blipFill>
        <p:spPr bwMode="auto">
          <a:xfrm>
            <a:off x="8421056" y="0"/>
            <a:ext cx="722944" cy="870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05345" cy="88263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08642" y="1518357"/>
            <a:ext cx="87085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US" sz="2400" b="1" dirty="0" smtClean="0"/>
              <a:t>IMPACTOS DE LA  IMPLEMENTACIÓN DEL </a:t>
            </a:r>
          </a:p>
          <a:p>
            <a:pPr algn="ctr"/>
            <a:r>
              <a:rPr lang="es-US" sz="2400" b="1" dirty="0" smtClean="0"/>
              <a:t>SISTEMA DE MACROMEDICIÓN Y TELEMETRÍA</a:t>
            </a:r>
            <a:endParaRPr lang="es-CO" sz="2400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4"/>
          <a:srcRect t="13482" b="33125"/>
          <a:stretch/>
        </p:blipFill>
        <p:spPr>
          <a:xfrm>
            <a:off x="205036" y="2734980"/>
            <a:ext cx="8713998" cy="3487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11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Empresa de Todos 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99" t="16936" r="25668" b="15323"/>
          <a:stretch>
            <a:fillRect/>
          </a:stretch>
        </p:blipFill>
        <p:spPr bwMode="auto">
          <a:xfrm>
            <a:off x="8112105" y="1"/>
            <a:ext cx="1031896" cy="1243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1"/>
            <a:ext cx="1275008" cy="124301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3172" y="2308376"/>
            <a:ext cx="2200275" cy="18415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164170" y="3785809"/>
            <a:ext cx="2325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Sistema de Telemetría</a:t>
            </a:r>
            <a:endParaRPr lang="es-ES" b="1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271170" y="1773162"/>
            <a:ext cx="498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IMPACTOS DE LA IMPLEMENTACIÓN DEL SISTEMA</a:t>
            </a:r>
            <a:endParaRPr lang="es-ES" b="1" dirty="0"/>
          </a:p>
        </p:txBody>
      </p:sp>
      <p:sp>
        <p:nvSpPr>
          <p:cNvPr id="6" name="Cerrar llave 5"/>
          <p:cNvSpPr/>
          <p:nvPr/>
        </p:nvSpPr>
        <p:spPr>
          <a:xfrm>
            <a:off x="3540875" y="2358571"/>
            <a:ext cx="444500" cy="187476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/>
          <p:cNvSpPr txBox="1"/>
          <p:nvPr/>
        </p:nvSpPr>
        <p:spPr>
          <a:xfrm>
            <a:off x="4037030" y="2557288"/>
            <a:ext cx="387798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s-ES" dirty="0" smtClean="0"/>
              <a:t>Impacto Normativo</a:t>
            </a:r>
          </a:p>
          <a:p>
            <a:pPr marL="342900" indent="-342900">
              <a:buAutoNum type="arabicPeriod"/>
            </a:pPr>
            <a:endParaRPr lang="es-ES" dirty="0" smtClean="0"/>
          </a:p>
          <a:p>
            <a:pPr marL="342900" indent="-342900">
              <a:buAutoNum type="arabicPeriod"/>
            </a:pPr>
            <a:r>
              <a:rPr lang="es-ES" dirty="0" smtClean="0"/>
              <a:t>Impacto Mejoramiento de Procesos</a:t>
            </a:r>
          </a:p>
          <a:p>
            <a:pPr marL="342900" indent="-342900">
              <a:buAutoNum type="arabicPeriod"/>
            </a:pPr>
            <a:endParaRPr lang="es-ES" dirty="0" smtClean="0"/>
          </a:p>
          <a:p>
            <a:pPr marL="342900" indent="-342900">
              <a:buAutoNum type="arabicPeriod"/>
            </a:pPr>
            <a:r>
              <a:rPr lang="es-ES" dirty="0" smtClean="0"/>
              <a:t>Financiero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75332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Empresa de Todos 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99" t="16936" r="25668" b="15323"/>
          <a:stretch>
            <a:fillRect/>
          </a:stretch>
        </p:blipFill>
        <p:spPr bwMode="auto">
          <a:xfrm>
            <a:off x="8112105" y="1"/>
            <a:ext cx="1031896" cy="1243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1"/>
            <a:ext cx="1275008" cy="1243019"/>
          </a:xfrm>
          <a:prstGeom prst="rect">
            <a:avLst/>
          </a:prstGeom>
        </p:spPr>
      </p:pic>
      <p:sp>
        <p:nvSpPr>
          <p:cNvPr id="9" name="Marcador de contenido 2"/>
          <p:cNvSpPr>
            <a:spLocks noGrp="1"/>
          </p:cNvSpPr>
          <p:nvPr>
            <p:ph idx="1"/>
          </p:nvPr>
        </p:nvSpPr>
        <p:spPr>
          <a:xfrm>
            <a:off x="4027118" y="2273149"/>
            <a:ext cx="3568691" cy="4966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US" sz="2400" b="1" dirty="0" smtClean="0"/>
              <a:t>Cumplimiento Normativo</a:t>
            </a:r>
          </a:p>
        </p:txBody>
      </p:sp>
      <p:sp>
        <p:nvSpPr>
          <p:cNvPr id="2" name="Rectángulo 1"/>
          <p:cNvSpPr/>
          <p:nvPr/>
        </p:nvSpPr>
        <p:spPr>
          <a:xfrm>
            <a:off x="3060091" y="3078576"/>
            <a:ext cx="5914571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US" dirty="0"/>
              <a:t>Resolución 0330 de 2017, RAS 2017.</a:t>
            </a:r>
          </a:p>
          <a:p>
            <a:pPr marL="285750" indent="-285750">
              <a:buFont typeface="Arial"/>
              <a:buChar char="•"/>
            </a:pPr>
            <a:r>
              <a:rPr lang="es-US" dirty="0"/>
              <a:t>Decreto 1090 de 2018 y Resolución 1257 del 2018, PUEAA</a:t>
            </a:r>
          </a:p>
          <a:p>
            <a:pPr marL="285750" indent="-285750">
              <a:buFont typeface="Arial"/>
              <a:buChar char="•"/>
            </a:pPr>
            <a:r>
              <a:rPr lang="es-US" dirty="0"/>
              <a:t>Se evitan eventuales sanciones por no cumplimiento de metas</a:t>
            </a:r>
          </a:p>
          <a:p>
            <a:pPr marL="285750" indent="-285750">
              <a:buFont typeface="Arial"/>
              <a:buChar char="•"/>
            </a:pPr>
            <a:r>
              <a:rPr lang="es-US" dirty="0"/>
              <a:t>Se sientan las bases para la aplicación de la Res CRA 138 del 2000, grandes consumidores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6333" y="2970585"/>
            <a:ext cx="2544690" cy="1915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512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Empresa de Todos 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99" t="16936" r="25668" b="15323"/>
          <a:stretch>
            <a:fillRect/>
          </a:stretch>
        </p:blipFill>
        <p:spPr bwMode="auto">
          <a:xfrm>
            <a:off x="8112105" y="1"/>
            <a:ext cx="1031896" cy="1243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1"/>
            <a:ext cx="1275008" cy="1243019"/>
          </a:xfrm>
          <a:prstGeom prst="rect">
            <a:avLst/>
          </a:prstGeom>
        </p:spPr>
      </p:pic>
      <p:sp>
        <p:nvSpPr>
          <p:cNvPr id="9" name="Marcador de contenido 2"/>
          <p:cNvSpPr>
            <a:spLocks noGrp="1"/>
          </p:cNvSpPr>
          <p:nvPr>
            <p:ph idx="1"/>
          </p:nvPr>
        </p:nvSpPr>
        <p:spPr>
          <a:xfrm>
            <a:off x="4027118" y="2273149"/>
            <a:ext cx="3568691" cy="49666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s-US" sz="2400" b="1" dirty="0" smtClean="0"/>
              <a:t>Mejoramiento de Procesos</a:t>
            </a:r>
          </a:p>
        </p:txBody>
      </p:sp>
      <p:sp>
        <p:nvSpPr>
          <p:cNvPr id="2" name="Rectángulo 1"/>
          <p:cNvSpPr/>
          <p:nvPr/>
        </p:nvSpPr>
        <p:spPr>
          <a:xfrm>
            <a:off x="3604366" y="3078576"/>
            <a:ext cx="520095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US" dirty="0"/>
              <a:t>Unidades de medida reales</a:t>
            </a:r>
          </a:p>
          <a:p>
            <a:pPr marL="285750" indent="-285750">
              <a:buFont typeface="Arial"/>
              <a:buChar char="•"/>
            </a:pPr>
            <a:r>
              <a:rPr lang="es-US" dirty="0"/>
              <a:t>Mejoramiento en tratamiento de datos</a:t>
            </a:r>
          </a:p>
          <a:p>
            <a:pPr marL="285750" indent="-285750">
              <a:buFont typeface="Arial"/>
              <a:buChar char="•"/>
            </a:pPr>
            <a:r>
              <a:rPr lang="es-US" dirty="0"/>
              <a:t>Reducción de </a:t>
            </a:r>
            <a:r>
              <a:rPr lang="es-US" dirty="0" smtClean="0"/>
              <a:t>IANC </a:t>
            </a:r>
            <a:r>
              <a:rPr lang="es-US" dirty="0" smtClean="0">
                <a:sym typeface="Wingdings"/>
              </a:rPr>
              <a:t></a:t>
            </a:r>
            <a:r>
              <a:rPr lang="es-US" b="1" dirty="0" smtClean="0">
                <a:solidFill>
                  <a:srgbClr val="0000FF"/>
                </a:solidFill>
              </a:rPr>
              <a:t> </a:t>
            </a:r>
            <a:r>
              <a:rPr lang="es-US" b="1" dirty="0" smtClean="0"/>
              <a:t>55% </a:t>
            </a:r>
            <a:r>
              <a:rPr lang="es-US" b="1" dirty="0"/>
              <a:t>a </a:t>
            </a:r>
            <a:r>
              <a:rPr lang="es-US" b="1" dirty="0" smtClean="0"/>
              <a:t>46%*</a:t>
            </a:r>
            <a:endParaRPr lang="es-US" b="1" dirty="0"/>
          </a:p>
          <a:p>
            <a:pPr marL="285750" indent="-285750">
              <a:buFont typeface="Arial"/>
              <a:buChar char="•"/>
            </a:pPr>
            <a:r>
              <a:rPr lang="es-US" dirty="0"/>
              <a:t>Oportunidad y confiabilidad de la </a:t>
            </a:r>
            <a:r>
              <a:rPr lang="es-US" dirty="0" smtClean="0"/>
              <a:t>información</a:t>
            </a:r>
            <a:endParaRPr lang="es-US" dirty="0"/>
          </a:p>
          <a:p>
            <a:pPr marL="285750" indent="-285750">
              <a:buFont typeface="Arial"/>
              <a:buChar char="•"/>
            </a:pPr>
            <a:r>
              <a:rPr lang="es-US" dirty="0"/>
              <a:t>Control y seguimiento de ANC</a:t>
            </a:r>
          </a:p>
          <a:p>
            <a:pPr marL="285750" indent="-285750">
              <a:buFont typeface="Arial"/>
              <a:buChar char="•"/>
            </a:pPr>
            <a:r>
              <a:rPr lang="es-US" dirty="0"/>
              <a:t>No rebose de </a:t>
            </a:r>
            <a:r>
              <a:rPr lang="es-US" dirty="0" smtClean="0"/>
              <a:t>Tanques</a:t>
            </a:r>
            <a:endParaRPr lang="es-US" dirty="0"/>
          </a:p>
          <a:p>
            <a:pPr marL="285750" indent="-285750">
              <a:buFont typeface="Arial"/>
              <a:buChar char="•"/>
            </a:pPr>
            <a:r>
              <a:rPr lang="es-US" dirty="0"/>
              <a:t>Cumplimiento Indicadores ANC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704" y="2864758"/>
            <a:ext cx="2679700" cy="18542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689048" y="5588001"/>
            <a:ext cx="2941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* 1 PP de ANC equivale a = 11.000 m3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21616568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Empresa de Todos 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99" t="16936" r="25668" b="15323"/>
          <a:stretch>
            <a:fillRect/>
          </a:stretch>
        </p:blipFill>
        <p:spPr bwMode="auto">
          <a:xfrm>
            <a:off x="8112105" y="1"/>
            <a:ext cx="1031896" cy="1243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1"/>
            <a:ext cx="1275008" cy="1243019"/>
          </a:xfrm>
          <a:prstGeom prst="rect">
            <a:avLst/>
          </a:prstGeom>
        </p:spPr>
      </p:pic>
      <p:sp>
        <p:nvSpPr>
          <p:cNvPr id="9" name="Marcador de contenido 2"/>
          <p:cNvSpPr>
            <a:spLocks noGrp="1"/>
          </p:cNvSpPr>
          <p:nvPr>
            <p:ph idx="1"/>
          </p:nvPr>
        </p:nvSpPr>
        <p:spPr>
          <a:xfrm>
            <a:off x="4680261" y="1620006"/>
            <a:ext cx="3568691" cy="4966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US" sz="2400" b="1" dirty="0" smtClean="0"/>
              <a:t>Impacto Económico</a:t>
            </a:r>
          </a:p>
        </p:txBody>
      </p:sp>
      <p:sp>
        <p:nvSpPr>
          <p:cNvPr id="2" name="Rectángulo 1"/>
          <p:cNvSpPr/>
          <p:nvPr/>
        </p:nvSpPr>
        <p:spPr>
          <a:xfrm>
            <a:off x="3314098" y="2493653"/>
            <a:ext cx="582990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US" sz="1600" dirty="0"/>
              <a:t>Reducción en facturación agua en bloque cruda.</a:t>
            </a:r>
          </a:p>
          <a:p>
            <a:pPr lvl="1" indent="-190500"/>
            <a:r>
              <a:rPr lang="es-US" sz="1600" dirty="0" smtClean="0"/>
              <a:t>2018 </a:t>
            </a:r>
            <a:r>
              <a:rPr lang="es-US" sz="1600" dirty="0"/>
              <a:t>Reliquidación de 441.102 </a:t>
            </a:r>
            <a:r>
              <a:rPr lang="es-US" sz="1600" dirty="0" smtClean="0"/>
              <a:t>m3 </a:t>
            </a:r>
            <a:r>
              <a:rPr lang="es-US" sz="1600" dirty="0" smtClean="0">
                <a:sym typeface="Wingdings"/>
              </a:rPr>
              <a:t></a:t>
            </a:r>
            <a:r>
              <a:rPr lang="es-US" sz="1600" dirty="0" smtClean="0"/>
              <a:t> </a:t>
            </a:r>
            <a:r>
              <a:rPr lang="es-US" sz="1600" dirty="0"/>
              <a:t>$34.313.324</a:t>
            </a:r>
          </a:p>
          <a:p>
            <a:pPr marL="285750" indent="-285750">
              <a:buFont typeface="Arial"/>
              <a:buChar char="•"/>
            </a:pPr>
            <a:r>
              <a:rPr lang="es-US" sz="1600" dirty="0" smtClean="0"/>
              <a:t>2019 ajuste del volumen de </a:t>
            </a:r>
            <a:r>
              <a:rPr lang="es-US" sz="1600" dirty="0" smtClean="0"/>
              <a:t>cobro por promedio</a:t>
            </a:r>
          </a:p>
          <a:p>
            <a:r>
              <a:rPr lang="es-US" sz="1600" dirty="0" smtClean="0"/>
              <a:t>      Dejaron de facturar promedio </a:t>
            </a:r>
            <a:r>
              <a:rPr lang="es-US" sz="1600" dirty="0" smtClean="0">
                <a:sym typeface="Wingdings" panose="05000000000000000000" pitchFamily="2" charset="2"/>
              </a:rPr>
              <a:t> 500.000 </a:t>
            </a:r>
            <a:r>
              <a:rPr lang="es-US" sz="1600" dirty="0" smtClean="0"/>
              <a:t>m3 </a:t>
            </a:r>
            <a:r>
              <a:rPr lang="es-US" sz="1600" dirty="0" smtClean="0">
                <a:sym typeface="Wingdings" panose="05000000000000000000" pitchFamily="2" charset="2"/>
              </a:rPr>
              <a:t> $ 40.130.000</a:t>
            </a:r>
            <a:endParaRPr lang="es-US" sz="1600" dirty="0" smtClean="0"/>
          </a:p>
          <a:p>
            <a:pPr marL="285750" indent="-285750">
              <a:buFont typeface="Arial"/>
              <a:buChar char="•"/>
            </a:pPr>
            <a:r>
              <a:rPr lang="es-US" sz="1600" dirty="0" smtClean="0"/>
              <a:t>Rebosamiento </a:t>
            </a:r>
            <a:r>
              <a:rPr lang="es-US" sz="1600" dirty="0" smtClean="0"/>
              <a:t>de tanques</a:t>
            </a:r>
          </a:p>
          <a:p>
            <a:pPr marL="285750" indent="-285750">
              <a:buFont typeface="Arial"/>
              <a:buChar char="•"/>
            </a:pPr>
            <a:r>
              <a:rPr lang="es-US" sz="1600" dirty="0" smtClean="0"/>
              <a:t>Diferencia Entrada/Salida </a:t>
            </a:r>
            <a:r>
              <a:rPr lang="es-US" sz="1600" dirty="0"/>
              <a:t>PTAP: 150.000 </a:t>
            </a:r>
            <a:r>
              <a:rPr lang="es-US" sz="1600" dirty="0" smtClean="0"/>
              <a:t>m3/mes</a:t>
            </a:r>
            <a:r>
              <a:rPr lang="es-US" sz="1600" dirty="0" smtClean="0">
                <a:sym typeface="Wingdings" panose="05000000000000000000" pitchFamily="2" charset="2"/>
              </a:rPr>
              <a:t></a:t>
            </a:r>
            <a:r>
              <a:rPr lang="es-US" sz="1600" dirty="0" smtClean="0"/>
              <a:t>$</a:t>
            </a:r>
            <a:r>
              <a:rPr lang="es-US" sz="1600" dirty="0"/>
              <a:t>12 mill/</a:t>
            </a:r>
            <a:r>
              <a:rPr lang="es-US" sz="1600" dirty="0" smtClean="0"/>
              <a:t>mes </a:t>
            </a:r>
            <a:r>
              <a:rPr lang="es-US" sz="1600" dirty="0" smtClean="0">
                <a:sym typeface="Wingdings"/>
              </a:rPr>
              <a:t> $144 mill/año</a:t>
            </a:r>
            <a:endParaRPr lang="es-US" sz="16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98" y="1981626"/>
            <a:ext cx="3302000" cy="2463800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2650661" y="4971142"/>
            <a:ext cx="2607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/>
              <a:t>Total </a:t>
            </a:r>
            <a:r>
              <a:rPr lang="es-ES" b="1" dirty="0"/>
              <a:t>I</a:t>
            </a:r>
            <a:r>
              <a:rPr lang="es-ES" b="1" dirty="0" smtClean="0"/>
              <a:t>mpacto Económico</a:t>
            </a:r>
            <a:endParaRPr lang="es-ES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2999619" y="5346096"/>
            <a:ext cx="1863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Año 2018 = $34.3 </a:t>
            </a:r>
            <a:r>
              <a:rPr lang="es-ES" sz="1400" dirty="0" err="1" smtClean="0"/>
              <a:t>mill</a:t>
            </a:r>
            <a:endParaRPr lang="es-ES" sz="1400" dirty="0" smtClean="0"/>
          </a:p>
          <a:p>
            <a:r>
              <a:rPr lang="es-ES" sz="1400" dirty="0" smtClean="0"/>
              <a:t>Año 2019 = </a:t>
            </a:r>
            <a:r>
              <a:rPr lang="es-ES" sz="1400" dirty="0" smtClean="0"/>
              <a:t>$</a:t>
            </a:r>
            <a:r>
              <a:rPr lang="es-ES" sz="1400" dirty="0" smtClean="0"/>
              <a:t>184.1</a:t>
            </a:r>
            <a:r>
              <a:rPr lang="es-ES" sz="1400" dirty="0" smtClean="0"/>
              <a:t> </a:t>
            </a:r>
            <a:r>
              <a:rPr lang="es-ES" sz="1400" dirty="0" err="1" smtClean="0"/>
              <a:t>mill</a:t>
            </a:r>
            <a:endParaRPr lang="es-ES" sz="1400" dirty="0" smtClean="0"/>
          </a:p>
        </p:txBody>
      </p:sp>
      <p:sp>
        <p:nvSpPr>
          <p:cNvPr id="15" name="CuadroTexto 14"/>
          <p:cNvSpPr txBox="1"/>
          <p:nvPr/>
        </p:nvSpPr>
        <p:spPr>
          <a:xfrm>
            <a:off x="3314098" y="5829906"/>
            <a:ext cx="1414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 smtClean="0"/>
              <a:t>Total = </a:t>
            </a:r>
            <a:r>
              <a:rPr lang="es-ES" sz="1400" b="1" dirty="0" smtClean="0"/>
              <a:t>$218 </a:t>
            </a:r>
            <a:r>
              <a:rPr lang="es-ES" sz="1400" b="1" dirty="0" err="1" smtClean="0"/>
              <a:t>Mill</a:t>
            </a:r>
            <a:endParaRPr lang="es-ES" sz="1400" b="1" dirty="0"/>
          </a:p>
        </p:txBody>
      </p:sp>
      <p:cxnSp>
        <p:nvCxnSpPr>
          <p:cNvPr id="17" name="Conector recto 16"/>
          <p:cNvCxnSpPr/>
          <p:nvPr/>
        </p:nvCxnSpPr>
        <p:spPr>
          <a:xfrm>
            <a:off x="2951239" y="5866190"/>
            <a:ext cx="18868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8485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</TotalTime>
  <Words>196</Words>
  <Application>Microsoft Office PowerPoint</Application>
  <PresentationFormat>Carta (216 x 279 mm)</PresentationFormat>
  <Paragraphs>34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COMPRA DE AGUA EN BLOQUE</dc:title>
  <dc:creator>Daniela Moreno</dc:creator>
  <cp:lastModifiedBy>usuario</cp:lastModifiedBy>
  <cp:revision>47</cp:revision>
  <dcterms:created xsi:type="dcterms:W3CDTF">2019-10-03T13:42:45Z</dcterms:created>
  <dcterms:modified xsi:type="dcterms:W3CDTF">2020-03-09T21:06:29Z</dcterms:modified>
</cp:coreProperties>
</file>